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1" r:id="rId5"/>
    <p:sldId id="262" r:id="rId6"/>
    <p:sldId id="263" r:id="rId7"/>
    <p:sldId id="260" r:id="rId8"/>
    <p:sldId id="264" r:id="rId9"/>
    <p:sldId id="265" r:id="rId10"/>
    <p:sldId id="266" r:id="rId11"/>
    <p:sldId id="267" r:id="rId12"/>
    <p:sldId id="268" r:id="rId13"/>
    <p:sldId id="269" r:id="rId14"/>
    <p:sldId id="270" r:id="rId15"/>
    <p:sldId id="271" r:id="rId16"/>
    <p:sldId id="284"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1" d="100"/>
          <a:sy n="81" d="100"/>
        </p:scale>
        <p:origin x="-72"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C9BB4BE-2AD3-4FD4-A504-EC54259E4F77}" type="datetimeFigureOut">
              <a:rPr lang="en-US" smtClean="0"/>
              <a:pPr/>
              <a:t>9/27/2013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7879D30-2781-4129-8DE1-0DD6100CBD95}"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9BB4BE-2AD3-4FD4-A504-EC54259E4F77}" type="datetimeFigureOut">
              <a:rPr lang="en-US" smtClean="0"/>
              <a:pPr/>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79D30-2781-4129-8DE1-0DD6100CBD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9BB4BE-2AD3-4FD4-A504-EC54259E4F77}" type="datetimeFigureOut">
              <a:rPr lang="en-US" smtClean="0"/>
              <a:pPr/>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79D30-2781-4129-8DE1-0DD6100CBD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C9BB4BE-2AD3-4FD4-A504-EC54259E4F77}" type="datetimeFigureOut">
              <a:rPr lang="en-US" smtClean="0"/>
              <a:pPr/>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79D30-2781-4129-8DE1-0DD6100CBD95}"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C9BB4BE-2AD3-4FD4-A504-EC54259E4F77}" type="datetimeFigureOut">
              <a:rPr lang="en-US" smtClean="0"/>
              <a:pPr/>
              <a:t>9/27/2013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7879D30-2781-4129-8DE1-0DD6100CBD9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C9BB4BE-2AD3-4FD4-A504-EC54259E4F77}" type="datetimeFigureOut">
              <a:rPr lang="en-US" smtClean="0"/>
              <a:pPr/>
              <a:t>9/27/2013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79D30-2781-4129-8DE1-0DD6100CBD95}"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C9BB4BE-2AD3-4FD4-A504-EC54259E4F77}" type="datetimeFigureOut">
              <a:rPr lang="en-US" smtClean="0"/>
              <a:pPr/>
              <a:t>9/27/2013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879D30-2781-4129-8DE1-0DD6100CBD95}"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C9BB4BE-2AD3-4FD4-A504-EC54259E4F77}" type="datetimeFigureOut">
              <a:rPr lang="en-US" smtClean="0"/>
              <a:pPr/>
              <a:t>9/27/2013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879D30-2781-4129-8DE1-0DD6100CBD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9BB4BE-2AD3-4FD4-A504-EC54259E4F77}" type="datetimeFigureOut">
              <a:rPr lang="en-US" smtClean="0"/>
              <a:pPr/>
              <a:t>9/27/2013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879D30-2781-4129-8DE1-0DD6100CBD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C9BB4BE-2AD3-4FD4-A504-EC54259E4F77}" type="datetimeFigureOut">
              <a:rPr lang="en-US" smtClean="0"/>
              <a:pPr/>
              <a:t>9/27/2013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79D30-2781-4129-8DE1-0DD6100CBD95}"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C9BB4BE-2AD3-4FD4-A504-EC54259E4F77}" type="datetimeFigureOut">
              <a:rPr lang="en-US" smtClean="0"/>
              <a:pPr/>
              <a:t>9/27/2013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7879D30-2781-4129-8DE1-0DD6100CBD95}"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C9BB4BE-2AD3-4FD4-A504-EC54259E4F77}" type="datetimeFigureOut">
              <a:rPr lang="en-US" smtClean="0"/>
              <a:pPr/>
              <a:t>9/27/2013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7879D30-2781-4129-8DE1-0DD6100CBD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smtClean="0">
                <a:solidFill>
                  <a:schemeClr val="tx1"/>
                </a:solidFill>
                <a:latin typeface="Batang" pitchFamily="18" charset="-127"/>
                <a:ea typeface="Batang" pitchFamily="18" charset="-127"/>
              </a:rPr>
              <a:t>An Age of Invention, Innovation, and Industrialization in the United States</a:t>
            </a:r>
            <a:endParaRPr lang="en-US" b="1" dirty="0">
              <a:solidFill>
                <a:schemeClr val="tx1"/>
              </a:solidFill>
              <a:latin typeface="Batang" pitchFamily="18" charset="-127"/>
              <a:ea typeface="Batang" pitchFamily="18" charset="-127"/>
            </a:endParaRPr>
          </a:p>
        </p:txBody>
      </p:sp>
      <p:sp>
        <p:nvSpPr>
          <p:cNvPr id="2" name="Title 1"/>
          <p:cNvSpPr>
            <a:spLocks noGrp="1"/>
          </p:cNvSpPr>
          <p:nvPr>
            <p:ph type="ctrTitle"/>
          </p:nvPr>
        </p:nvSpPr>
        <p:spPr/>
        <p:txBody>
          <a:bodyPr/>
          <a:lstStyle/>
          <a:p>
            <a:r>
              <a:rPr lang="en-US" dirty="0" smtClean="0">
                <a:solidFill>
                  <a:schemeClr val="accent2">
                    <a:lumMod val="75000"/>
                  </a:schemeClr>
                </a:solidFill>
                <a:latin typeface="Algerian" pitchFamily="82" charset="0"/>
              </a:rPr>
              <a:t>A New Industrial Revolution</a:t>
            </a:r>
            <a:endParaRPr lang="en-US" dirty="0">
              <a:solidFill>
                <a:schemeClr val="accent2">
                  <a:lumMod val="75000"/>
                </a:schemeClr>
              </a:solidFill>
              <a:latin typeface="Algerian"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371600" y="685800"/>
            <a:ext cx="7315200" cy="1143000"/>
          </a:xfrm>
        </p:spPr>
        <p:txBody>
          <a:bodyPr>
            <a:normAutofit fontScale="90000"/>
          </a:bodyPr>
          <a:lstStyle/>
          <a:p>
            <a:pPr algn="ctr"/>
            <a:r>
              <a:rPr lang="en-US" dirty="0" smtClean="0">
                <a:solidFill>
                  <a:schemeClr val="accent2">
                    <a:lumMod val="75000"/>
                  </a:schemeClr>
                </a:solidFill>
                <a:latin typeface="Algerian" pitchFamily="82" charset="0"/>
              </a:rPr>
              <a:t>Thomas Alva Edison  </a:t>
            </a:r>
            <a:br>
              <a:rPr lang="en-US" dirty="0" smtClean="0">
                <a:solidFill>
                  <a:schemeClr val="accent2">
                    <a:lumMod val="75000"/>
                  </a:schemeClr>
                </a:solidFill>
                <a:latin typeface="Algerian" pitchFamily="82" charset="0"/>
              </a:rPr>
            </a:br>
            <a:r>
              <a:rPr lang="en-US" dirty="0" smtClean="0">
                <a:solidFill>
                  <a:schemeClr val="accent2">
                    <a:lumMod val="75000"/>
                  </a:schemeClr>
                </a:solidFill>
                <a:latin typeface="Algerian" pitchFamily="82" charset="0"/>
              </a:rPr>
              <a:t>The Wizard of Menlo Park</a:t>
            </a:r>
            <a:endParaRPr lang="en-US" dirty="0">
              <a:solidFill>
                <a:schemeClr val="accent2">
                  <a:lumMod val="75000"/>
                </a:schemeClr>
              </a:solidFill>
              <a:latin typeface="Algerian" pitchFamily="82" charset="0"/>
            </a:endParaRPr>
          </a:p>
        </p:txBody>
      </p:sp>
      <p:sp>
        <p:nvSpPr>
          <p:cNvPr id="14" name="Text Placeholder 13"/>
          <p:cNvSpPr>
            <a:spLocks noGrp="1"/>
          </p:cNvSpPr>
          <p:nvPr>
            <p:ph type="body" idx="1"/>
          </p:nvPr>
        </p:nvSpPr>
        <p:spPr>
          <a:xfrm>
            <a:off x="914400" y="1981200"/>
            <a:ext cx="3733800" cy="533400"/>
          </a:xfrm>
        </p:spPr>
        <p:txBody>
          <a:bodyPr/>
          <a:lstStyle/>
          <a:p>
            <a:pPr algn="ctr"/>
            <a:r>
              <a:rPr lang="en-US" sz="2000" b="0" u="sng" dirty="0" smtClean="0">
                <a:solidFill>
                  <a:schemeClr val="accent2">
                    <a:lumMod val="75000"/>
                  </a:schemeClr>
                </a:solidFill>
                <a:latin typeface="Algerian" pitchFamily="82" charset="0"/>
              </a:rPr>
              <a:t>The Electric </a:t>
            </a:r>
            <a:r>
              <a:rPr lang="en-US" sz="2000" b="0" u="sng" dirty="0" err="1" smtClean="0">
                <a:solidFill>
                  <a:schemeClr val="accent2">
                    <a:lumMod val="75000"/>
                  </a:schemeClr>
                </a:solidFill>
                <a:latin typeface="Algerian" pitchFamily="82" charset="0"/>
              </a:rPr>
              <a:t>Lightbulb</a:t>
            </a:r>
            <a:endParaRPr lang="en-US" sz="2000" b="0" u="sng" dirty="0">
              <a:solidFill>
                <a:schemeClr val="accent2">
                  <a:lumMod val="75000"/>
                </a:schemeClr>
              </a:solidFill>
              <a:latin typeface="Algerian" pitchFamily="82" charset="0"/>
            </a:endParaRPr>
          </a:p>
        </p:txBody>
      </p:sp>
      <p:sp>
        <p:nvSpPr>
          <p:cNvPr id="16" name="Text Placeholder 15"/>
          <p:cNvSpPr>
            <a:spLocks noGrp="1"/>
          </p:cNvSpPr>
          <p:nvPr>
            <p:ph type="body" sz="half" idx="3"/>
          </p:nvPr>
        </p:nvSpPr>
        <p:spPr>
          <a:xfrm>
            <a:off x="4953000" y="1981200"/>
            <a:ext cx="3733800" cy="533400"/>
          </a:xfrm>
        </p:spPr>
        <p:txBody>
          <a:bodyPr/>
          <a:lstStyle/>
          <a:p>
            <a:pPr algn="ctr"/>
            <a:r>
              <a:rPr lang="en-US" sz="2000" b="0" u="sng" dirty="0" smtClean="0">
                <a:solidFill>
                  <a:schemeClr val="accent2">
                    <a:lumMod val="75000"/>
                  </a:schemeClr>
                </a:solidFill>
                <a:latin typeface="Algerian" pitchFamily="82" charset="0"/>
              </a:rPr>
              <a:t>The Phonograph</a:t>
            </a:r>
            <a:endParaRPr lang="en-US" sz="2000" b="0" u="sng" dirty="0">
              <a:solidFill>
                <a:schemeClr val="accent2">
                  <a:lumMod val="75000"/>
                </a:schemeClr>
              </a:solidFill>
              <a:latin typeface="Algerian" pitchFamily="82" charset="0"/>
            </a:endParaRPr>
          </a:p>
        </p:txBody>
      </p:sp>
      <p:pic>
        <p:nvPicPr>
          <p:cNvPr id="18" name="Content Placeholder 17" descr="Edison Light Bulb.jpg"/>
          <p:cNvPicPr>
            <a:picLocks noGrp="1" noChangeAspect="1"/>
          </p:cNvPicPr>
          <p:nvPr>
            <p:ph sz="half" idx="2"/>
          </p:nvPr>
        </p:nvPicPr>
        <p:blipFill>
          <a:blip r:embed="rId2" cstate="print"/>
          <a:stretch>
            <a:fillRect/>
          </a:stretch>
        </p:blipFill>
        <p:spPr>
          <a:xfrm>
            <a:off x="1447800" y="2743200"/>
            <a:ext cx="2574639" cy="3205163"/>
          </a:xfrm>
        </p:spPr>
      </p:pic>
      <p:pic>
        <p:nvPicPr>
          <p:cNvPr id="19" name="Content Placeholder 18" descr="Edison Phonograph.jpg"/>
          <p:cNvPicPr>
            <a:picLocks noGrp="1" noChangeAspect="1"/>
          </p:cNvPicPr>
          <p:nvPr>
            <p:ph sz="half" idx="4"/>
          </p:nvPr>
        </p:nvPicPr>
        <p:blipFill>
          <a:blip r:embed="rId3" cstate="print"/>
          <a:stretch>
            <a:fillRect/>
          </a:stretch>
        </p:blipFill>
        <p:spPr>
          <a:xfrm>
            <a:off x="5029200" y="2743200"/>
            <a:ext cx="3276600" cy="3205369"/>
          </a:xfrm>
        </p:spPr>
      </p:pic>
      <p:sp>
        <p:nvSpPr>
          <p:cNvPr id="7"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7.</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1022350"/>
          </a:xfrm>
        </p:spPr>
        <p:txBody>
          <a:bodyPr>
            <a:noAutofit/>
          </a:bodyPr>
          <a:lstStyle/>
          <a:p>
            <a:pPr algn="ctr"/>
            <a:r>
              <a:rPr lang="en-US" sz="3200" dirty="0" smtClean="0">
                <a:solidFill>
                  <a:schemeClr val="accent2">
                    <a:lumMod val="75000"/>
                  </a:schemeClr>
                </a:solidFill>
                <a:latin typeface="Algerian" pitchFamily="82" charset="0"/>
              </a:rPr>
              <a:t>Thomas Alva Edison </a:t>
            </a:r>
            <a:br>
              <a:rPr lang="en-US" sz="3200" dirty="0" smtClean="0">
                <a:solidFill>
                  <a:schemeClr val="accent2">
                    <a:lumMod val="75000"/>
                  </a:schemeClr>
                </a:solidFill>
                <a:latin typeface="Algerian" pitchFamily="82" charset="0"/>
              </a:rPr>
            </a:br>
            <a:r>
              <a:rPr lang="en-US" sz="3200" dirty="0" smtClean="0">
                <a:solidFill>
                  <a:schemeClr val="accent2">
                    <a:lumMod val="75000"/>
                  </a:schemeClr>
                </a:solidFill>
                <a:latin typeface="Algerian" pitchFamily="82" charset="0"/>
              </a:rPr>
              <a:t>The Wizard of Menlo Park</a:t>
            </a:r>
            <a:endParaRPr lang="en-US" sz="3200" dirty="0">
              <a:solidFill>
                <a:schemeClr val="accent2">
                  <a:lumMod val="75000"/>
                </a:schemeClr>
              </a:solidFill>
              <a:latin typeface="Algerian" pitchFamily="82" charset="0"/>
            </a:endParaRPr>
          </a:p>
        </p:txBody>
      </p:sp>
      <p:sp>
        <p:nvSpPr>
          <p:cNvPr id="3" name="Text Placeholder 2"/>
          <p:cNvSpPr>
            <a:spLocks noGrp="1"/>
          </p:cNvSpPr>
          <p:nvPr>
            <p:ph type="body" idx="1"/>
          </p:nvPr>
        </p:nvSpPr>
        <p:spPr>
          <a:xfrm>
            <a:off x="457200" y="1752600"/>
            <a:ext cx="4038600" cy="533400"/>
          </a:xfrm>
        </p:spPr>
        <p:txBody>
          <a:bodyPr/>
          <a:lstStyle/>
          <a:p>
            <a:pPr algn="ctr"/>
            <a:r>
              <a:rPr lang="en-US" sz="2000" b="0" u="sng" dirty="0" smtClean="0">
                <a:solidFill>
                  <a:schemeClr val="accent2">
                    <a:lumMod val="75000"/>
                  </a:schemeClr>
                </a:solidFill>
                <a:latin typeface="Algerian" pitchFamily="82" charset="0"/>
              </a:rPr>
              <a:t>The Electrical Power Plant</a:t>
            </a:r>
            <a:endParaRPr lang="en-US" sz="2000" b="0" u="sng" dirty="0">
              <a:solidFill>
                <a:schemeClr val="accent2">
                  <a:lumMod val="75000"/>
                </a:schemeClr>
              </a:solidFill>
              <a:latin typeface="Algerian" pitchFamily="82" charset="0"/>
            </a:endParaRPr>
          </a:p>
        </p:txBody>
      </p:sp>
      <p:sp>
        <p:nvSpPr>
          <p:cNvPr id="4" name="Text Placeholder 3"/>
          <p:cNvSpPr>
            <a:spLocks noGrp="1"/>
          </p:cNvSpPr>
          <p:nvPr>
            <p:ph type="body" sz="half" idx="3"/>
          </p:nvPr>
        </p:nvSpPr>
        <p:spPr>
          <a:xfrm>
            <a:off x="4800600" y="1676400"/>
            <a:ext cx="3886200" cy="533400"/>
          </a:xfrm>
        </p:spPr>
        <p:txBody>
          <a:bodyPr/>
          <a:lstStyle/>
          <a:p>
            <a:pPr algn="ctr"/>
            <a:r>
              <a:rPr lang="en-US" sz="2000" b="0" u="sng" dirty="0" smtClean="0">
                <a:solidFill>
                  <a:schemeClr val="accent2">
                    <a:lumMod val="75000"/>
                  </a:schemeClr>
                </a:solidFill>
                <a:latin typeface="Algerian" pitchFamily="82" charset="0"/>
              </a:rPr>
              <a:t>The Motion Picture Machine</a:t>
            </a:r>
            <a:endParaRPr lang="en-US" sz="2000" b="0" u="sng" dirty="0">
              <a:solidFill>
                <a:schemeClr val="accent2">
                  <a:lumMod val="75000"/>
                </a:schemeClr>
              </a:solidFill>
              <a:latin typeface="Algerian" pitchFamily="82" charset="0"/>
            </a:endParaRPr>
          </a:p>
        </p:txBody>
      </p:sp>
      <p:pic>
        <p:nvPicPr>
          <p:cNvPr id="7" name="Content Placeholder 6" descr="Edison Power Plant.jpg"/>
          <p:cNvPicPr>
            <a:picLocks noGrp="1" noChangeAspect="1"/>
          </p:cNvPicPr>
          <p:nvPr>
            <p:ph sz="half" idx="2"/>
          </p:nvPr>
        </p:nvPicPr>
        <p:blipFill>
          <a:blip r:embed="rId2" cstate="print"/>
          <a:stretch>
            <a:fillRect/>
          </a:stretch>
        </p:blipFill>
        <p:spPr>
          <a:xfrm>
            <a:off x="540727" y="2514600"/>
            <a:ext cx="4277458" cy="3200400"/>
          </a:xfrm>
        </p:spPr>
      </p:pic>
      <p:pic>
        <p:nvPicPr>
          <p:cNvPr id="8" name="Content Placeholder 7" descr="Edison Motion Picture.jpg"/>
          <p:cNvPicPr>
            <a:picLocks noGrp="1" noChangeAspect="1"/>
          </p:cNvPicPr>
          <p:nvPr>
            <p:ph sz="half" idx="4"/>
          </p:nvPr>
        </p:nvPicPr>
        <p:blipFill>
          <a:blip r:embed="rId3" cstate="print"/>
          <a:stretch>
            <a:fillRect/>
          </a:stretch>
        </p:blipFill>
        <p:spPr>
          <a:xfrm>
            <a:off x="5359508" y="2285999"/>
            <a:ext cx="3098692" cy="4042071"/>
          </a:xfrm>
        </p:spPr>
      </p:pic>
      <p:sp>
        <p:nvSpPr>
          <p:cNvPr id="9"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7.</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73050"/>
            <a:ext cx="7924800" cy="1143000"/>
          </a:xfrm>
        </p:spPr>
        <p:txBody>
          <a:bodyPr>
            <a:normAutofit fontScale="90000"/>
          </a:bodyPr>
          <a:lstStyle/>
          <a:p>
            <a:pPr algn="ctr"/>
            <a:r>
              <a:rPr lang="en-US" dirty="0" smtClean="0">
                <a:solidFill>
                  <a:schemeClr val="accent2">
                    <a:lumMod val="75000"/>
                  </a:schemeClr>
                </a:solidFill>
                <a:latin typeface="Algerian" pitchFamily="82" charset="0"/>
              </a:rPr>
              <a:t>The </a:t>
            </a:r>
            <a:r>
              <a:rPr lang="en-US" dirty="0" err="1" smtClean="0">
                <a:solidFill>
                  <a:schemeClr val="accent2">
                    <a:lumMod val="75000"/>
                  </a:schemeClr>
                </a:solidFill>
                <a:latin typeface="Algerian" pitchFamily="82" charset="0"/>
              </a:rPr>
              <a:t>TransAtlantic</a:t>
            </a:r>
            <a:r>
              <a:rPr lang="en-US" dirty="0" smtClean="0">
                <a:solidFill>
                  <a:schemeClr val="accent2">
                    <a:lumMod val="75000"/>
                  </a:schemeClr>
                </a:solidFill>
                <a:latin typeface="Algerian" pitchFamily="82" charset="0"/>
              </a:rPr>
              <a:t> Telegraph Cable</a:t>
            </a:r>
            <a:endParaRPr lang="en-US" dirty="0">
              <a:solidFill>
                <a:schemeClr val="accent2">
                  <a:lumMod val="75000"/>
                </a:schemeClr>
              </a:solidFill>
              <a:latin typeface="Algerian" pitchFamily="82" charset="0"/>
            </a:endParaRPr>
          </a:p>
        </p:txBody>
      </p:sp>
      <p:sp>
        <p:nvSpPr>
          <p:cNvPr id="9" name="Text Placeholder 8"/>
          <p:cNvSpPr>
            <a:spLocks noGrp="1"/>
          </p:cNvSpPr>
          <p:nvPr>
            <p:ph type="body" idx="2"/>
          </p:nvPr>
        </p:nvSpPr>
        <p:spPr>
          <a:xfrm>
            <a:off x="304800" y="1676400"/>
            <a:ext cx="2286000" cy="3352800"/>
          </a:xfrm>
        </p:spPr>
        <p:txBody>
          <a:bodyPr>
            <a:noAutofit/>
          </a:bodyPr>
          <a:lstStyle/>
          <a:p>
            <a:r>
              <a:rPr lang="en-US" sz="2000" dirty="0" smtClean="0"/>
              <a:t>It was </a:t>
            </a:r>
            <a:r>
              <a:rPr lang="en-US" sz="2000" b="1" u="sng" dirty="0" smtClean="0"/>
              <a:t>Cyrus Field </a:t>
            </a:r>
            <a:r>
              <a:rPr lang="en-US" sz="2000" dirty="0" smtClean="0"/>
              <a:t>who finally created the first telegraphic cable across the Atlantic Ocean.  Thereafter, Americans and Europeans could communicate newsworthy events almost immediately!</a:t>
            </a:r>
            <a:endParaRPr lang="en-US" sz="2000" dirty="0"/>
          </a:p>
        </p:txBody>
      </p:sp>
      <p:pic>
        <p:nvPicPr>
          <p:cNvPr id="10" name="Content Placeholder 9" descr="TransAtlantic Cable.gif"/>
          <p:cNvPicPr>
            <a:picLocks noGrp="1" noChangeAspect="1"/>
          </p:cNvPicPr>
          <p:nvPr>
            <p:ph sz="quarter" idx="1"/>
          </p:nvPr>
        </p:nvPicPr>
        <p:blipFill>
          <a:blip r:embed="rId2" cstate="print"/>
          <a:stretch>
            <a:fillRect/>
          </a:stretch>
        </p:blipFill>
        <p:spPr>
          <a:xfrm>
            <a:off x="2971800" y="2504089"/>
            <a:ext cx="5715000" cy="2688021"/>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8.</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772400" cy="882650"/>
          </a:xfrm>
        </p:spPr>
        <p:txBody>
          <a:bodyPr/>
          <a:lstStyle/>
          <a:p>
            <a:r>
              <a:rPr lang="en-US" dirty="0" smtClean="0">
                <a:solidFill>
                  <a:schemeClr val="accent2">
                    <a:lumMod val="75000"/>
                  </a:schemeClr>
                </a:solidFill>
                <a:latin typeface="Algerian" pitchFamily="82" charset="0"/>
              </a:rPr>
              <a:t>Alexander Graham Bell</a:t>
            </a:r>
            <a:endParaRPr lang="en-US" dirty="0">
              <a:solidFill>
                <a:schemeClr val="accent2">
                  <a:lumMod val="75000"/>
                </a:schemeClr>
              </a:solidFill>
              <a:latin typeface="Algerian" pitchFamily="82" charset="0"/>
            </a:endParaRPr>
          </a:p>
        </p:txBody>
      </p:sp>
      <p:sp>
        <p:nvSpPr>
          <p:cNvPr id="3" name="Text Placeholder 2"/>
          <p:cNvSpPr>
            <a:spLocks noGrp="1"/>
          </p:cNvSpPr>
          <p:nvPr>
            <p:ph type="body" idx="2"/>
          </p:nvPr>
        </p:nvSpPr>
        <p:spPr>
          <a:xfrm>
            <a:off x="533400" y="1600200"/>
            <a:ext cx="2438400" cy="4343400"/>
          </a:xfrm>
        </p:spPr>
        <p:txBody>
          <a:bodyPr>
            <a:noAutofit/>
          </a:bodyPr>
          <a:lstStyle/>
          <a:p>
            <a:r>
              <a:rPr lang="en-US" sz="2000" dirty="0" smtClean="0"/>
              <a:t>In 1876, Alexander Graham Bell invented the telephone.  Working in his own home, Bell was preparing a new test of the line when he spilled an acidic liquid on his hand.  He cried out, “Mr. Watson, come here!  I want you!”  The message was heard, word for word, across the telephone wire.</a:t>
            </a:r>
            <a:endParaRPr lang="en-US" sz="2000" dirty="0"/>
          </a:p>
        </p:txBody>
      </p:sp>
      <p:pic>
        <p:nvPicPr>
          <p:cNvPr id="5" name="Content Placeholder 4" descr="Bell Telephone.jpg"/>
          <p:cNvPicPr>
            <a:picLocks noGrp="1" noChangeAspect="1"/>
          </p:cNvPicPr>
          <p:nvPr>
            <p:ph sz="quarter" idx="1"/>
          </p:nvPr>
        </p:nvPicPr>
        <p:blipFill>
          <a:blip r:embed="rId2" cstate="print"/>
          <a:stretch>
            <a:fillRect/>
          </a:stretch>
        </p:blipFill>
        <p:spPr>
          <a:xfrm>
            <a:off x="3211375" y="1600200"/>
            <a:ext cx="5235849" cy="4495800"/>
          </a:xfrm>
        </p:spPr>
      </p:pic>
      <p:sp>
        <p:nvSpPr>
          <p:cNvPr id="6" name="Title 1"/>
          <p:cNvSpPr txBox="1">
            <a:spLocks/>
          </p:cNvSpPr>
          <p:nvPr/>
        </p:nvSpPr>
        <p:spPr>
          <a:xfrm>
            <a:off x="228600" y="304800"/>
            <a:ext cx="685800" cy="5334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8B.</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latin typeface="Algerian" pitchFamily="82" charset="0"/>
              </a:rPr>
              <a:t>American Telephone and Telegraph Company (AT&amp;T)</a:t>
            </a:r>
            <a:endParaRPr lang="en-US" dirty="0">
              <a:solidFill>
                <a:schemeClr val="accent2">
                  <a:lumMod val="75000"/>
                </a:schemeClr>
              </a:solidFill>
              <a:latin typeface="Algerian" pitchFamily="82" charset="0"/>
            </a:endParaRPr>
          </a:p>
        </p:txBody>
      </p:sp>
      <p:sp>
        <p:nvSpPr>
          <p:cNvPr id="3" name="Text Placeholder 2"/>
          <p:cNvSpPr>
            <a:spLocks noGrp="1"/>
          </p:cNvSpPr>
          <p:nvPr>
            <p:ph type="body" idx="2"/>
          </p:nvPr>
        </p:nvSpPr>
        <p:spPr>
          <a:xfrm>
            <a:off x="533400" y="1600200"/>
            <a:ext cx="2667000" cy="3733800"/>
          </a:xfrm>
        </p:spPr>
        <p:txBody>
          <a:bodyPr>
            <a:noAutofit/>
          </a:bodyPr>
          <a:lstStyle/>
          <a:p>
            <a:r>
              <a:rPr lang="en-US" sz="2000" dirty="0" smtClean="0"/>
              <a:t>AT&amp;T, the American Telephone and Telegraph Company, has been in business for over 100 years.  Over the course of time, Bell’s original invention has become virtually obsolete – but the telecommunications industry is still big business.</a:t>
            </a:r>
            <a:endParaRPr lang="en-US" sz="2000" dirty="0"/>
          </a:p>
        </p:txBody>
      </p:sp>
      <p:pic>
        <p:nvPicPr>
          <p:cNvPr id="5" name="Content Placeholder 4" descr="AT&amp;T.png"/>
          <p:cNvPicPr>
            <a:picLocks noGrp="1" noChangeAspect="1"/>
          </p:cNvPicPr>
          <p:nvPr>
            <p:ph sz="quarter" idx="1"/>
          </p:nvPr>
        </p:nvPicPr>
        <p:blipFill>
          <a:blip r:embed="rId2" cstate="print"/>
          <a:stretch>
            <a:fillRect/>
          </a:stretch>
        </p:blipFill>
        <p:spPr>
          <a:xfrm>
            <a:off x="4114801" y="1426700"/>
            <a:ext cx="3262312" cy="4607388"/>
          </a:xfrm>
        </p:spPr>
      </p:pic>
      <p:sp>
        <p:nvSpPr>
          <p:cNvPr id="6"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9.</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75000"/>
                  </a:schemeClr>
                </a:solidFill>
                <a:latin typeface="Algerian" pitchFamily="82" charset="0"/>
              </a:rPr>
              <a:t>HENRY FORD’S ASSEMBLY LINE</a:t>
            </a:r>
            <a:endParaRPr lang="en-US" dirty="0">
              <a:solidFill>
                <a:schemeClr val="accent2">
                  <a:lumMod val="75000"/>
                </a:schemeClr>
              </a:solidFill>
              <a:latin typeface="Algerian" pitchFamily="82" charset="0"/>
            </a:endParaRPr>
          </a:p>
        </p:txBody>
      </p:sp>
      <p:sp>
        <p:nvSpPr>
          <p:cNvPr id="3" name="Text Placeholder 2"/>
          <p:cNvSpPr>
            <a:spLocks noGrp="1"/>
          </p:cNvSpPr>
          <p:nvPr>
            <p:ph type="body" idx="2"/>
          </p:nvPr>
        </p:nvSpPr>
        <p:spPr>
          <a:xfrm>
            <a:off x="304800" y="1676400"/>
            <a:ext cx="2667000" cy="3886200"/>
          </a:xfrm>
        </p:spPr>
        <p:txBody>
          <a:bodyPr>
            <a:normAutofit/>
          </a:bodyPr>
          <a:lstStyle/>
          <a:p>
            <a:r>
              <a:rPr lang="en-US" sz="2000" dirty="0" smtClean="0"/>
              <a:t>Henry Ford used the assembly line in order to mass produce automobiles.  His first big seller, the Model-T Ford, or “Tin </a:t>
            </a:r>
            <a:r>
              <a:rPr lang="en-US" sz="2000" dirty="0" err="1" smtClean="0"/>
              <a:t>Lizzy</a:t>
            </a:r>
            <a:r>
              <a:rPr lang="en-US" sz="2000" dirty="0" smtClean="0"/>
              <a:t>” came in any color you like – as long as its black!  Making all the cars look the same allowed Ford to make hundreds, then thousands per day.</a:t>
            </a:r>
            <a:endParaRPr lang="en-US" sz="2000" dirty="0"/>
          </a:p>
        </p:txBody>
      </p:sp>
      <p:sp>
        <p:nvSpPr>
          <p:cNvPr id="6" name="Title 1"/>
          <p:cNvSpPr txBox="1">
            <a:spLocks/>
          </p:cNvSpPr>
          <p:nvPr/>
        </p:nvSpPr>
        <p:spPr>
          <a:xfrm>
            <a:off x="228600" y="304800"/>
            <a:ext cx="685800" cy="5334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10.</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pic>
        <p:nvPicPr>
          <p:cNvPr id="14338" name="Picture 2" descr="http://t0.gstatic.com/images?q=tbn:ANd9GcT1ekk7zn9NihTiIzJiBqPtZN2L4sVchTqfVfWg4cQHlZSRelM&amp;t=1&amp;usg=__ZzgrC9VfBW8vIPLkzln2_wqubYU="/>
          <p:cNvPicPr>
            <a:picLocks noGrp="1" noChangeAspect="1" noChangeArrowheads="1"/>
          </p:cNvPicPr>
          <p:nvPr>
            <p:ph sz="quarter" idx="1"/>
          </p:nvPr>
        </p:nvPicPr>
        <p:blipFill>
          <a:blip r:embed="rId2" cstate="print"/>
          <a:srcRect/>
          <a:stretch>
            <a:fillRect/>
          </a:stretch>
        </p:blipFill>
        <p:spPr bwMode="auto">
          <a:xfrm>
            <a:off x="3276600" y="1600200"/>
            <a:ext cx="5522012" cy="4343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latin typeface="Algerian" pitchFamily="82" charset="0"/>
              </a:rPr>
              <a:t/>
            </a:r>
            <a:br>
              <a:rPr lang="en-US" dirty="0" smtClean="0">
                <a:solidFill>
                  <a:schemeClr val="accent2">
                    <a:lumMod val="75000"/>
                  </a:schemeClr>
                </a:solidFill>
                <a:latin typeface="Algerian" pitchFamily="82" charset="0"/>
              </a:rPr>
            </a:br>
            <a:r>
              <a:rPr lang="en-US" sz="3600" dirty="0" smtClean="0">
                <a:solidFill>
                  <a:schemeClr val="accent2">
                    <a:lumMod val="75000"/>
                  </a:schemeClr>
                </a:solidFill>
                <a:latin typeface="Algerian" pitchFamily="82" charset="0"/>
              </a:rPr>
              <a:t>Part </a:t>
            </a:r>
            <a:r>
              <a:rPr lang="en-US" sz="3600" dirty="0" err="1" smtClean="0">
                <a:solidFill>
                  <a:schemeClr val="accent2">
                    <a:lumMod val="75000"/>
                  </a:schemeClr>
                </a:solidFill>
                <a:latin typeface="Algerian" pitchFamily="82" charset="0"/>
              </a:rPr>
              <a:t>TWo</a:t>
            </a:r>
            <a:r>
              <a:rPr lang="en-US" dirty="0" smtClean="0">
                <a:solidFill>
                  <a:schemeClr val="accent2">
                    <a:lumMod val="75000"/>
                  </a:schemeClr>
                </a:solidFill>
                <a:latin typeface="Algerian" pitchFamily="82" charset="0"/>
              </a:rPr>
              <a:t/>
            </a:r>
            <a:br>
              <a:rPr lang="en-US" dirty="0" smtClean="0">
                <a:solidFill>
                  <a:schemeClr val="accent2">
                    <a:lumMod val="75000"/>
                  </a:schemeClr>
                </a:solidFill>
                <a:latin typeface="Algerian" pitchFamily="82" charset="0"/>
              </a:rPr>
            </a:br>
            <a:r>
              <a:rPr lang="en-US" dirty="0" smtClean="0">
                <a:solidFill>
                  <a:schemeClr val="accent2">
                    <a:lumMod val="75000"/>
                  </a:schemeClr>
                </a:solidFill>
                <a:latin typeface="Algerian" pitchFamily="82" charset="0"/>
              </a:rPr>
              <a:t>Inventors and inventions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0" y="274638"/>
            <a:ext cx="7086600" cy="1143000"/>
          </a:xfrm>
        </p:spPr>
        <p:txBody>
          <a:bodyPr/>
          <a:lstStyle/>
          <a:p>
            <a:pPr algn="ctr"/>
            <a:r>
              <a:rPr lang="en-US" dirty="0" smtClean="0">
                <a:solidFill>
                  <a:schemeClr val="accent2">
                    <a:lumMod val="75000"/>
                  </a:schemeClr>
                </a:solidFill>
                <a:latin typeface="Algerian" pitchFamily="82" charset="0"/>
              </a:rPr>
              <a:t>The Duryea Brothers</a:t>
            </a:r>
            <a:endParaRPr lang="en-US" dirty="0">
              <a:solidFill>
                <a:schemeClr val="accent2">
                  <a:lumMod val="75000"/>
                </a:schemeClr>
              </a:solidFill>
              <a:latin typeface="Algerian" pitchFamily="82" charset="0"/>
            </a:endParaRPr>
          </a:p>
        </p:txBody>
      </p:sp>
      <p:pic>
        <p:nvPicPr>
          <p:cNvPr id="7" name="Content Placeholder 6" descr="Duryea Brothers.jpg"/>
          <p:cNvPicPr>
            <a:picLocks noGrp="1" noChangeAspect="1"/>
          </p:cNvPicPr>
          <p:nvPr>
            <p:ph sz="quarter" idx="1"/>
          </p:nvPr>
        </p:nvPicPr>
        <p:blipFill>
          <a:blip r:embed="rId2" cstate="print"/>
          <a:stretch>
            <a:fillRect/>
          </a:stretch>
        </p:blipFill>
        <p:spPr>
          <a:xfrm>
            <a:off x="1600200" y="1447800"/>
            <a:ext cx="6295352" cy="4907400"/>
          </a:xfrm>
        </p:spPr>
      </p:pic>
      <p:sp>
        <p:nvSpPr>
          <p:cNvPr id="6"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8" name="Title 1"/>
          <p:cNvSpPr txBox="1">
            <a:spLocks/>
          </p:cNvSpPr>
          <p:nvPr/>
        </p:nvSpPr>
        <p:spPr>
          <a:xfrm>
            <a:off x="381000" y="4572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1.</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9" name="Title 1"/>
          <p:cNvSpPr txBox="1">
            <a:spLocks/>
          </p:cNvSpPr>
          <p:nvPr/>
        </p:nvSpPr>
        <p:spPr>
          <a:xfrm>
            <a:off x="381000" y="12954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l</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The Wright Brothers</a:t>
            </a:r>
            <a:endParaRPr lang="en-US" dirty="0">
              <a:solidFill>
                <a:schemeClr val="accent2">
                  <a:lumMod val="75000"/>
                </a:schemeClr>
              </a:solidFill>
              <a:latin typeface="Algerian" pitchFamily="82" charset="0"/>
            </a:endParaRPr>
          </a:p>
        </p:txBody>
      </p:sp>
      <p:pic>
        <p:nvPicPr>
          <p:cNvPr id="4" name="Content Placeholder 3" descr="Wrigth Brothers.jpg"/>
          <p:cNvPicPr>
            <a:picLocks noGrp="1" noChangeAspect="1"/>
          </p:cNvPicPr>
          <p:nvPr>
            <p:ph sz="quarter" idx="1"/>
          </p:nvPr>
        </p:nvPicPr>
        <p:blipFill>
          <a:blip r:embed="rId2" cstate="print"/>
          <a:stretch>
            <a:fillRect/>
          </a:stretch>
        </p:blipFill>
        <p:spPr>
          <a:xfrm>
            <a:off x="1371600" y="1295400"/>
            <a:ext cx="6629400" cy="4972050"/>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2.</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04800" y="1143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a</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Henry Ford</a:t>
            </a:r>
            <a:endParaRPr lang="en-US" dirty="0">
              <a:solidFill>
                <a:schemeClr val="accent2">
                  <a:lumMod val="75000"/>
                </a:schemeClr>
              </a:solidFill>
              <a:latin typeface="Algerian" pitchFamily="82" charset="0"/>
            </a:endParaRPr>
          </a:p>
        </p:txBody>
      </p:sp>
      <p:pic>
        <p:nvPicPr>
          <p:cNvPr id="4" name="Content Placeholder 3" descr="Henry Ford and the Model T.jpg"/>
          <p:cNvPicPr>
            <a:picLocks noGrp="1" noChangeAspect="1"/>
          </p:cNvPicPr>
          <p:nvPr>
            <p:ph sz="quarter" idx="1"/>
          </p:nvPr>
        </p:nvPicPr>
        <p:blipFill>
          <a:blip r:embed="rId2" cstate="print"/>
          <a:stretch>
            <a:fillRect/>
          </a:stretch>
        </p:blipFill>
        <p:spPr>
          <a:xfrm>
            <a:off x="1995692" y="1447800"/>
            <a:ext cx="5609816" cy="4572000"/>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3.</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81000" y="1066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b</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86800" cy="1143000"/>
          </a:xfrm>
        </p:spPr>
        <p:txBody>
          <a:bodyPr>
            <a:normAutofit fontScale="90000"/>
          </a:bodyPr>
          <a:lstStyle/>
          <a:p>
            <a:pPr algn="ctr"/>
            <a:r>
              <a:rPr lang="en-US" dirty="0" smtClean="0">
                <a:solidFill>
                  <a:schemeClr val="accent2">
                    <a:lumMod val="75000"/>
                  </a:schemeClr>
                </a:solidFill>
                <a:latin typeface="Algerian" pitchFamily="82" charset="0"/>
              </a:rPr>
              <a:t>Coal, Lead, Iron, Copper, and timber (Lumber)</a:t>
            </a:r>
            <a:endParaRPr lang="en-US" dirty="0">
              <a:solidFill>
                <a:schemeClr val="accent2">
                  <a:lumMod val="75000"/>
                </a:schemeClr>
              </a:solidFill>
              <a:latin typeface="Algerian" pitchFamily="82" charset="0"/>
            </a:endParaRPr>
          </a:p>
        </p:txBody>
      </p:sp>
      <p:pic>
        <p:nvPicPr>
          <p:cNvPr id="4" name="Content Placeholder 3" descr="Miners.jpg"/>
          <p:cNvPicPr>
            <a:picLocks noGrp="1" noChangeAspect="1"/>
          </p:cNvPicPr>
          <p:nvPr>
            <p:ph sz="quarter" idx="1"/>
          </p:nvPr>
        </p:nvPicPr>
        <p:blipFill>
          <a:blip r:embed="rId2" cstate="print"/>
          <a:stretch>
            <a:fillRect/>
          </a:stretch>
        </p:blipFill>
        <p:spPr>
          <a:xfrm>
            <a:off x="533400" y="2514600"/>
            <a:ext cx="4115474" cy="2590800"/>
          </a:xfrm>
        </p:spPr>
      </p:pic>
      <p:pic>
        <p:nvPicPr>
          <p:cNvPr id="5" name="Content Placeholder 3" descr="Timber.jpg"/>
          <p:cNvPicPr>
            <a:picLocks noChangeAspect="1"/>
          </p:cNvPicPr>
          <p:nvPr/>
        </p:nvPicPr>
        <p:blipFill>
          <a:blip r:embed="rId3" cstate="print"/>
          <a:stretch>
            <a:fillRect/>
          </a:stretch>
        </p:blipFill>
        <p:spPr>
          <a:xfrm>
            <a:off x="5067300" y="2590800"/>
            <a:ext cx="3771900" cy="2514600"/>
          </a:xfrm>
          <a:prstGeom prst="rect">
            <a:avLst/>
          </a:prstGeom>
        </p:spPr>
      </p:pic>
      <p:sp>
        <p:nvSpPr>
          <p:cNvPr id="6" name="Title 1"/>
          <p:cNvSpPr txBox="1">
            <a:spLocks/>
          </p:cNvSpPr>
          <p:nvPr/>
        </p:nvSpPr>
        <p:spPr>
          <a:xfrm>
            <a:off x="304800" y="304800"/>
            <a:ext cx="838200" cy="4572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75000"/>
                  </a:schemeClr>
                </a:solidFill>
                <a:effectLst/>
                <a:uLnTx/>
                <a:uFillTx/>
                <a:latin typeface="Algerian" pitchFamily="82" charset="0"/>
                <a:ea typeface="+mj-ea"/>
                <a:cs typeface="+mj-cs"/>
              </a:rPr>
              <a:t>1.</a:t>
            </a:r>
            <a:endParaRPr kumimoji="0" lang="en-US" sz="4000" b="0" i="0" u="none" strike="noStrike" kern="1200" cap="none" spc="0" normalizeH="0" baseline="0" noProof="0" dirty="0">
              <a:ln>
                <a:noFill/>
              </a:ln>
              <a:solidFill>
                <a:schemeClr val="accent2">
                  <a:lumMod val="75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Elijah Otis</a:t>
            </a:r>
            <a:endParaRPr lang="en-US" dirty="0">
              <a:solidFill>
                <a:schemeClr val="accent2">
                  <a:lumMod val="75000"/>
                </a:schemeClr>
              </a:solidFill>
              <a:latin typeface="Algerian" pitchFamily="82" charset="0"/>
            </a:endParaRPr>
          </a:p>
        </p:txBody>
      </p:sp>
      <p:pic>
        <p:nvPicPr>
          <p:cNvPr id="4" name="Content Placeholder 3" descr="Elijah Otis.jpg"/>
          <p:cNvPicPr>
            <a:picLocks noGrp="1" noChangeAspect="1"/>
          </p:cNvPicPr>
          <p:nvPr>
            <p:ph sz="quarter" idx="1"/>
          </p:nvPr>
        </p:nvPicPr>
        <p:blipFill>
          <a:blip r:embed="rId2" cstate="print"/>
          <a:stretch>
            <a:fillRect/>
          </a:stretch>
        </p:blipFill>
        <p:spPr>
          <a:xfrm>
            <a:off x="2438400" y="1405554"/>
            <a:ext cx="4953000" cy="4881806"/>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4.</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04800" y="13716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k</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Granville Woods</a:t>
            </a:r>
            <a:endParaRPr lang="en-US" dirty="0">
              <a:solidFill>
                <a:schemeClr val="accent2">
                  <a:lumMod val="75000"/>
                </a:schemeClr>
              </a:solidFill>
              <a:latin typeface="Algerian" pitchFamily="82" charset="0"/>
            </a:endParaRPr>
          </a:p>
        </p:txBody>
      </p:sp>
      <p:pic>
        <p:nvPicPr>
          <p:cNvPr id="4" name="Content Placeholder 3" descr="Granville Woods.jpg"/>
          <p:cNvPicPr>
            <a:picLocks noGrp="1" noChangeAspect="1"/>
          </p:cNvPicPr>
          <p:nvPr>
            <p:ph sz="quarter" idx="1"/>
          </p:nvPr>
        </p:nvPicPr>
        <p:blipFill>
          <a:blip r:embed="rId2" cstate="print"/>
          <a:stretch>
            <a:fillRect/>
          </a:stretch>
        </p:blipFill>
        <p:spPr>
          <a:xfrm>
            <a:off x="2743200" y="1676400"/>
            <a:ext cx="3124200" cy="4694111"/>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5.</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04800" y="12954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c</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George Eastman</a:t>
            </a:r>
            <a:endParaRPr lang="en-US" dirty="0">
              <a:solidFill>
                <a:schemeClr val="accent2">
                  <a:lumMod val="75000"/>
                </a:schemeClr>
              </a:solidFill>
              <a:latin typeface="Algerian" pitchFamily="82" charset="0"/>
            </a:endParaRPr>
          </a:p>
        </p:txBody>
      </p:sp>
      <p:pic>
        <p:nvPicPr>
          <p:cNvPr id="4" name="Content Placeholder 3" descr="Eastman Kodak.jpg"/>
          <p:cNvPicPr>
            <a:picLocks noGrp="1" noChangeAspect="1"/>
          </p:cNvPicPr>
          <p:nvPr>
            <p:ph sz="quarter" idx="1"/>
          </p:nvPr>
        </p:nvPicPr>
        <p:blipFill>
          <a:blip r:embed="rId2" cstate="print"/>
          <a:stretch>
            <a:fillRect/>
          </a:stretch>
        </p:blipFill>
        <p:spPr>
          <a:xfrm>
            <a:off x="3200400" y="1447800"/>
            <a:ext cx="3200400" cy="4572000"/>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6.</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81000" y="12954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d</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Christopher Sholes</a:t>
            </a:r>
            <a:endParaRPr lang="en-US" dirty="0">
              <a:solidFill>
                <a:schemeClr val="accent2">
                  <a:lumMod val="75000"/>
                </a:schemeClr>
              </a:solidFill>
              <a:latin typeface="Algerian" pitchFamily="82" charset="0"/>
            </a:endParaRPr>
          </a:p>
        </p:txBody>
      </p:sp>
      <p:pic>
        <p:nvPicPr>
          <p:cNvPr id="4" name="Content Placeholder 3" descr="Typewriter.jpg"/>
          <p:cNvPicPr>
            <a:picLocks noGrp="1" noChangeAspect="1"/>
          </p:cNvPicPr>
          <p:nvPr>
            <p:ph sz="quarter" idx="1"/>
          </p:nvPr>
        </p:nvPicPr>
        <p:blipFill>
          <a:blip r:embed="rId2" cstate="print"/>
          <a:stretch>
            <a:fillRect/>
          </a:stretch>
        </p:blipFill>
        <p:spPr>
          <a:xfrm>
            <a:off x="2777951" y="1447800"/>
            <a:ext cx="4045297" cy="4572000"/>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7.</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04800" y="1143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e</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Jan </a:t>
            </a:r>
            <a:r>
              <a:rPr lang="en-US" dirty="0" err="1" smtClean="0">
                <a:solidFill>
                  <a:schemeClr val="accent2">
                    <a:lumMod val="75000"/>
                  </a:schemeClr>
                </a:solidFill>
                <a:latin typeface="Algerian" pitchFamily="82" charset="0"/>
              </a:rPr>
              <a:t>Matzeliger</a:t>
            </a:r>
            <a:endParaRPr lang="en-US" dirty="0">
              <a:solidFill>
                <a:schemeClr val="accent2">
                  <a:lumMod val="75000"/>
                </a:schemeClr>
              </a:solidFill>
              <a:latin typeface="Algerian" pitchFamily="82" charset="0"/>
            </a:endParaRPr>
          </a:p>
        </p:txBody>
      </p:sp>
      <p:pic>
        <p:nvPicPr>
          <p:cNvPr id="10" name="Content Placeholder 9" descr="Shoe Making Machine.gif"/>
          <p:cNvPicPr>
            <a:picLocks noGrp="1" noChangeAspect="1"/>
          </p:cNvPicPr>
          <p:nvPr>
            <p:ph sz="quarter" idx="1"/>
          </p:nvPr>
        </p:nvPicPr>
        <p:blipFill>
          <a:blip r:embed="rId2" cstate="print"/>
          <a:stretch>
            <a:fillRect/>
          </a:stretch>
        </p:blipFill>
        <p:spPr>
          <a:xfrm>
            <a:off x="1600200" y="1752600"/>
            <a:ext cx="1998662" cy="4112001"/>
          </a:xfrm>
        </p:spPr>
      </p:pic>
      <p:pic>
        <p:nvPicPr>
          <p:cNvPr id="11" name="Content Placeholder 10" descr="Jan Matzeliger.png"/>
          <p:cNvPicPr>
            <a:picLocks noGrp="1" noChangeAspect="1"/>
          </p:cNvPicPr>
          <p:nvPr>
            <p:ph sz="quarter" idx="2"/>
          </p:nvPr>
        </p:nvPicPr>
        <p:blipFill>
          <a:blip r:embed="rId3" cstate="print"/>
          <a:stretch>
            <a:fillRect/>
          </a:stretch>
        </p:blipFill>
        <p:spPr>
          <a:xfrm>
            <a:off x="3810000" y="1600200"/>
            <a:ext cx="3810000" cy="4004930"/>
          </a:xfrm>
        </p:spPr>
      </p:pic>
      <p:sp>
        <p:nvSpPr>
          <p:cNvPr id="5"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8.</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04800" y="12954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f</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pPr algn="ctr"/>
            <a:r>
              <a:rPr lang="en-US" dirty="0" smtClean="0">
                <a:solidFill>
                  <a:schemeClr val="accent2">
                    <a:lumMod val="75000"/>
                  </a:schemeClr>
                </a:solidFill>
                <a:latin typeface="Algerian" pitchFamily="82" charset="0"/>
              </a:rPr>
              <a:t>Cyrus Field</a:t>
            </a:r>
            <a:endParaRPr lang="en-US" dirty="0">
              <a:solidFill>
                <a:schemeClr val="accent2">
                  <a:lumMod val="75000"/>
                </a:schemeClr>
              </a:solidFill>
              <a:latin typeface="Algerian" pitchFamily="82" charset="0"/>
            </a:endParaRPr>
          </a:p>
        </p:txBody>
      </p:sp>
      <p:pic>
        <p:nvPicPr>
          <p:cNvPr id="12" name="Content Placeholder 11" descr="Cyrus Field.jpg"/>
          <p:cNvPicPr>
            <a:picLocks noGrp="1" noChangeAspect="1"/>
          </p:cNvPicPr>
          <p:nvPr>
            <p:ph sz="quarter" idx="1"/>
          </p:nvPr>
        </p:nvPicPr>
        <p:blipFill>
          <a:blip r:embed="rId2" cstate="print"/>
          <a:stretch>
            <a:fillRect/>
          </a:stretch>
        </p:blipFill>
        <p:spPr>
          <a:xfrm>
            <a:off x="1219200" y="1455288"/>
            <a:ext cx="7174570" cy="4564511"/>
          </a:xfrm>
        </p:spPr>
      </p:pic>
      <p:sp>
        <p:nvSpPr>
          <p:cNvPr id="4" name="Title 1"/>
          <p:cNvSpPr txBox="1">
            <a:spLocks/>
          </p:cNvSpPr>
          <p:nvPr/>
        </p:nvSpPr>
        <p:spPr>
          <a:xfrm>
            <a:off x="228600" y="3048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9.</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5" name="Title 1"/>
          <p:cNvSpPr txBox="1">
            <a:spLocks/>
          </p:cNvSpPr>
          <p:nvPr/>
        </p:nvSpPr>
        <p:spPr>
          <a:xfrm>
            <a:off x="304800" y="9906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chemeClr val="accent2">
                    <a:lumMod val="50000"/>
                  </a:schemeClr>
                </a:solidFill>
                <a:effectLst/>
                <a:uLnTx/>
                <a:uFillTx/>
                <a:latin typeface="Algerian" pitchFamily="82" charset="0"/>
                <a:ea typeface="+mj-ea"/>
                <a:cs typeface="+mj-cs"/>
              </a:rPr>
              <a:t>i</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Alexander Graham Bell</a:t>
            </a:r>
            <a:endParaRPr lang="en-US" dirty="0">
              <a:solidFill>
                <a:schemeClr val="accent2">
                  <a:lumMod val="75000"/>
                </a:schemeClr>
              </a:solidFill>
              <a:latin typeface="Algerian" pitchFamily="82" charset="0"/>
            </a:endParaRPr>
          </a:p>
        </p:txBody>
      </p:sp>
      <p:pic>
        <p:nvPicPr>
          <p:cNvPr id="4" name="Content Placeholder 3" descr="Bell and Watson.jpg"/>
          <p:cNvPicPr>
            <a:picLocks noGrp="1" noChangeAspect="1"/>
          </p:cNvPicPr>
          <p:nvPr>
            <p:ph sz="quarter" idx="1"/>
          </p:nvPr>
        </p:nvPicPr>
        <p:blipFill>
          <a:blip r:embed="rId2" cstate="print"/>
          <a:stretch>
            <a:fillRect/>
          </a:stretch>
        </p:blipFill>
        <p:spPr>
          <a:xfrm>
            <a:off x="1524000" y="1444862"/>
            <a:ext cx="6767154" cy="4727338"/>
          </a:xfrm>
        </p:spPr>
      </p:pic>
      <p:sp>
        <p:nvSpPr>
          <p:cNvPr id="5" name="Title 1"/>
          <p:cNvSpPr txBox="1">
            <a:spLocks/>
          </p:cNvSpPr>
          <p:nvPr/>
        </p:nvSpPr>
        <p:spPr>
          <a:xfrm>
            <a:off x="228600" y="304800"/>
            <a:ext cx="685800" cy="5334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10.</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6" name="Title 1"/>
          <p:cNvSpPr txBox="1">
            <a:spLocks/>
          </p:cNvSpPr>
          <p:nvPr/>
        </p:nvSpPr>
        <p:spPr>
          <a:xfrm>
            <a:off x="381000" y="12192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g</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Thomas Alva Edison</a:t>
            </a:r>
            <a:endParaRPr lang="en-US" dirty="0">
              <a:solidFill>
                <a:schemeClr val="accent2">
                  <a:lumMod val="75000"/>
                </a:schemeClr>
              </a:solidFill>
              <a:latin typeface="Algerian" pitchFamily="82" charset="0"/>
            </a:endParaRPr>
          </a:p>
        </p:txBody>
      </p:sp>
      <p:pic>
        <p:nvPicPr>
          <p:cNvPr id="6" name="Content Placeholder 5" descr="Edison Picture.jpg"/>
          <p:cNvPicPr>
            <a:picLocks noGrp="1" noChangeAspect="1"/>
          </p:cNvPicPr>
          <p:nvPr>
            <p:ph sz="quarter" idx="1"/>
          </p:nvPr>
        </p:nvPicPr>
        <p:blipFill>
          <a:blip r:embed="rId2" cstate="print"/>
          <a:stretch>
            <a:fillRect/>
          </a:stretch>
        </p:blipFill>
        <p:spPr>
          <a:xfrm>
            <a:off x="1371599" y="1333500"/>
            <a:ext cx="6803571" cy="4762500"/>
          </a:xfrm>
        </p:spPr>
      </p:pic>
      <p:sp>
        <p:nvSpPr>
          <p:cNvPr id="4" name="Title 1"/>
          <p:cNvSpPr txBox="1">
            <a:spLocks/>
          </p:cNvSpPr>
          <p:nvPr/>
        </p:nvSpPr>
        <p:spPr>
          <a:xfrm>
            <a:off x="228600" y="304800"/>
            <a:ext cx="685800" cy="5334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11.</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5" name="Title 1"/>
          <p:cNvSpPr txBox="1">
            <a:spLocks/>
          </p:cNvSpPr>
          <p:nvPr/>
        </p:nvSpPr>
        <p:spPr>
          <a:xfrm>
            <a:off x="304800" y="1143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j</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latin typeface="Algerian" pitchFamily="82" charset="0"/>
              </a:rPr>
              <a:t>Samuel F.B. Morse</a:t>
            </a:r>
            <a:endParaRPr lang="en-US" dirty="0">
              <a:solidFill>
                <a:schemeClr val="accent2">
                  <a:lumMod val="75000"/>
                </a:schemeClr>
              </a:solidFill>
              <a:latin typeface="Algerian" pitchFamily="82" charset="0"/>
            </a:endParaRPr>
          </a:p>
        </p:txBody>
      </p:sp>
      <p:pic>
        <p:nvPicPr>
          <p:cNvPr id="7" name="Content Placeholder 6" descr="Samuel Morse.jpg"/>
          <p:cNvPicPr>
            <a:picLocks noGrp="1" noChangeAspect="1"/>
          </p:cNvPicPr>
          <p:nvPr>
            <p:ph sz="quarter" idx="1"/>
          </p:nvPr>
        </p:nvPicPr>
        <p:blipFill>
          <a:blip r:embed="rId2" cstate="print"/>
          <a:stretch>
            <a:fillRect/>
          </a:stretch>
        </p:blipFill>
        <p:spPr>
          <a:xfrm>
            <a:off x="1371600" y="1524000"/>
            <a:ext cx="6623478" cy="4897821"/>
          </a:xfrm>
        </p:spPr>
      </p:pic>
      <p:sp>
        <p:nvSpPr>
          <p:cNvPr id="4" name="Title 1"/>
          <p:cNvSpPr txBox="1">
            <a:spLocks/>
          </p:cNvSpPr>
          <p:nvPr/>
        </p:nvSpPr>
        <p:spPr>
          <a:xfrm>
            <a:off x="228600" y="304800"/>
            <a:ext cx="685800" cy="6096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12.</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
        <p:nvSpPr>
          <p:cNvPr id="5" name="Title 1"/>
          <p:cNvSpPr txBox="1">
            <a:spLocks/>
          </p:cNvSpPr>
          <p:nvPr/>
        </p:nvSpPr>
        <p:spPr>
          <a:xfrm>
            <a:off x="228600" y="12954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accent2">
                    <a:lumMod val="50000"/>
                  </a:schemeClr>
                </a:solidFill>
                <a:effectLst/>
                <a:uLnTx/>
                <a:uFillTx/>
                <a:latin typeface="Algerian" pitchFamily="82" charset="0"/>
                <a:ea typeface="+mj-ea"/>
                <a:cs typeface="+mj-cs"/>
              </a:rPr>
              <a:t>h</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3050"/>
            <a:ext cx="6934200" cy="946150"/>
          </a:xfrm>
        </p:spPr>
        <p:txBody>
          <a:bodyPr/>
          <a:lstStyle/>
          <a:p>
            <a:pPr algn="ctr"/>
            <a:r>
              <a:rPr lang="en-US" dirty="0" smtClean="0">
                <a:latin typeface="Algerian" pitchFamily="82" charset="0"/>
              </a:rPr>
              <a:t>The Bessemer Process</a:t>
            </a:r>
            <a:endParaRPr lang="en-US" dirty="0">
              <a:latin typeface="Algerian" pitchFamily="82" charset="0"/>
            </a:endParaRPr>
          </a:p>
        </p:txBody>
      </p:sp>
      <p:sp>
        <p:nvSpPr>
          <p:cNvPr id="5" name="Text Placeholder 4"/>
          <p:cNvSpPr>
            <a:spLocks noGrp="1"/>
          </p:cNvSpPr>
          <p:nvPr>
            <p:ph type="body" idx="2"/>
          </p:nvPr>
        </p:nvSpPr>
        <p:spPr>
          <a:xfrm>
            <a:off x="228600" y="1371600"/>
            <a:ext cx="2590800" cy="4114800"/>
          </a:xfrm>
        </p:spPr>
        <p:txBody>
          <a:bodyPr>
            <a:noAutofit/>
          </a:bodyPr>
          <a:lstStyle/>
          <a:p>
            <a:r>
              <a:rPr lang="en-US" sz="2000" dirty="0" smtClean="0"/>
              <a:t>The </a:t>
            </a:r>
            <a:r>
              <a:rPr lang="en-US" sz="2000" b="1" dirty="0" smtClean="0"/>
              <a:t>Bessemer Process </a:t>
            </a:r>
            <a:r>
              <a:rPr lang="en-US" sz="2000" dirty="0" smtClean="0"/>
              <a:t>allowed steel mills to refine iron into a stronger quality of steel, faster and cheaper.  The method was used by companies across the United States, but perfected by </a:t>
            </a:r>
            <a:r>
              <a:rPr lang="en-US" sz="2000" b="1" dirty="0" smtClean="0"/>
              <a:t>Andrew Carnegie’s Steel Companies,</a:t>
            </a:r>
            <a:r>
              <a:rPr lang="en-US" sz="2000" dirty="0" smtClean="0"/>
              <a:t> which soon dominated the Steel Industry. </a:t>
            </a:r>
            <a:endParaRPr lang="en-US" sz="2000" dirty="0"/>
          </a:p>
        </p:txBody>
      </p:sp>
      <p:pic>
        <p:nvPicPr>
          <p:cNvPr id="4" name="Content Placeholder 3" descr="Bessemer Process.gif"/>
          <p:cNvPicPr>
            <a:picLocks noGrp="1" noChangeAspect="1"/>
          </p:cNvPicPr>
          <p:nvPr>
            <p:ph sz="quarter" idx="1"/>
          </p:nvPr>
        </p:nvPicPr>
        <p:blipFill>
          <a:blip r:embed="rId2" cstate="print"/>
          <a:stretch>
            <a:fillRect/>
          </a:stretch>
        </p:blipFill>
        <p:spPr>
          <a:xfrm>
            <a:off x="3060050" y="1371600"/>
            <a:ext cx="5626749" cy="5031921"/>
          </a:xfrm>
        </p:spPr>
      </p:pic>
      <p:sp>
        <p:nvSpPr>
          <p:cNvPr id="6" name="Title 1"/>
          <p:cNvSpPr txBox="1">
            <a:spLocks/>
          </p:cNvSpPr>
          <p:nvPr/>
        </p:nvSpPr>
        <p:spPr>
          <a:xfrm>
            <a:off x="533400" y="381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Algerian" pitchFamily="82" charset="0"/>
                <a:ea typeface="+mj-ea"/>
                <a:cs typeface="+mj-cs"/>
              </a:rPr>
              <a:t>2</a:t>
            </a:r>
            <a:r>
              <a:rPr kumimoji="0" lang="en-US" sz="4000" b="0" i="0" u="none" strike="noStrike" kern="1200" cap="none" spc="0" normalizeH="0" baseline="0" noProof="0" dirty="0" smtClean="0">
                <a:ln>
                  <a:noFill/>
                </a:ln>
                <a:solidFill>
                  <a:schemeClr val="accent2">
                    <a:lumMod val="75000"/>
                  </a:schemeClr>
                </a:solidFill>
                <a:effectLst/>
                <a:uLnTx/>
                <a:uFillTx/>
                <a:latin typeface="Algerian" pitchFamily="82" charset="0"/>
                <a:ea typeface="+mj-ea"/>
                <a:cs typeface="+mj-cs"/>
              </a:rPr>
              <a:t>.</a:t>
            </a:r>
            <a:endParaRPr kumimoji="0" lang="en-US" sz="4000" b="0" i="0" u="none" strike="noStrike" kern="1200" cap="none" spc="0" normalizeH="0" baseline="0" noProof="0" dirty="0">
              <a:ln>
                <a:noFill/>
              </a:ln>
              <a:solidFill>
                <a:schemeClr val="accent2">
                  <a:lumMod val="75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95000"/>
                    <a:lumOff val="5000"/>
                  </a:schemeClr>
                </a:solidFill>
                <a:latin typeface="Algerian" pitchFamily="82" charset="0"/>
              </a:rPr>
              <a:t>Pittsburgh: The Steel City</a:t>
            </a:r>
            <a:endParaRPr lang="en-US" dirty="0">
              <a:solidFill>
                <a:schemeClr val="tx1">
                  <a:lumMod val="95000"/>
                  <a:lumOff val="5000"/>
                </a:schemeClr>
              </a:solidFill>
              <a:latin typeface="Algerian" pitchFamily="82" charset="0"/>
            </a:endParaRPr>
          </a:p>
        </p:txBody>
      </p:sp>
      <p:sp>
        <p:nvSpPr>
          <p:cNvPr id="3" name="Text Placeholder 2"/>
          <p:cNvSpPr>
            <a:spLocks noGrp="1"/>
          </p:cNvSpPr>
          <p:nvPr>
            <p:ph type="body" idx="2"/>
          </p:nvPr>
        </p:nvSpPr>
        <p:spPr>
          <a:xfrm>
            <a:off x="304800" y="1600200"/>
            <a:ext cx="2971800" cy="3657600"/>
          </a:xfrm>
        </p:spPr>
        <p:txBody>
          <a:bodyPr>
            <a:noAutofit/>
          </a:bodyPr>
          <a:lstStyle/>
          <a:p>
            <a:r>
              <a:rPr lang="en-US" sz="2000" dirty="0" smtClean="0"/>
              <a:t>Steel mills once dominated the skyline in Pittsburgh, Pennsylvania, where three rivers converged: The Ohio, the Alleghany, and the Monongahela.  The water was put to use in the mills, and Andrew Carnegie built his steel empire by hiring the immigrant community and putting them to work.</a:t>
            </a:r>
            <a:endParaRPr lang="en-US" sz="2000" dirty="0"/>
          </a:p>
        </p:txBody>
      </p:sp>
      <p:pic>
        <p:nvPicPr>
          <p:cNvPr id="5" name="Content Placeholder 4" descr="Steelers.gif"/>
          <p:cNvPicPr>
            <a:picLocks noGrp="1" noChangeAspect="1"/>
          </p:cNvPicPr>
          <p:nvPr>
            <p:ph sz="quarter" idx="1"/>
          </p:nvPr>
        </p:nvPicPr>
        <p:blipFill>
          <a:blip r:embed="rId2" cstate="print"/>
          <a:stretch>
            <a:fillRect/>
          </a:stretch>
        </p:blipFill>
        <p:spPr>
          <a:xfrm>
            <a:off x="3581400" y="1600200"/>
            <a:ext cx="4495800" cy="4495800"/>
          </a:xfrm>
        </p:spPr>
      </p:pic>
      <p:sp>
        <p:nvSpPr>
          <p:cNvPr id="6" name="Title 1"/>
          <p:cNvSpPr txBox="1">
            <a:spLocks/>
          </p:cNvSpPr>
          <p:nvPr/>
        </p:nvSpPr>
        <p:spPr>
          <a:xfrm>
            <a:off x="533400" y="381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Algerian" pitchFamily="82" charset="0"/>
                <a:ea typeface="+mj-ea"/>
                <a:cs typeface="+mj-cs"/>
              </a:rPr>
              <a:t>2</a:t>
            </a:r>
            <a:r>
              <a:rPr kumimoji="0" lang="en-US" sz="4000" b="0" i="0" u="none" strike="noStrike" kern="1200" cap="none" spc="0" normalizeH="0" baseline="0" noProof="0" dirty="0" smtClean="0">
                <a:ln>
                  <a:noFill/>
                </a:ln>
                <a:solidFill>
                  <a:schemeClr val="accent2">
                    <a:lumMod val="75000"/>
                  </a:schemeClr>
                </a:solidFill>
                <a:effectLst/>
                <a:uLnTx/>
                <a:uFillTx/>
                <a:latin typeface="Algerian" pitchFamily="82" charset="0"/>
                <a:ea typeface="+mj-ea"/>
                <a:cs typeface="+mj-cs"/>
              </a:rPr>
              <a:t>.</a:t>
            </a:r>
            <a:endParaRPr kumimoji="0" lang="en-US" sz="4000" b="0" i="0" u="none" strike="noStrike" kern="1200" cap="none" spc="0" normalizeH="0" baseline="0" noProof="0" dirty="0">
              <a:ln>
                <a:noFill/>
              </a:ln>
              <a:solidFill>
                <a:schemeClr val="accent2">
                  <a:lumMod val="75000"/>
                </a:schemeClr>
              </a:solidFill>
              <a:effectLst/>
              <a:uLnTx/>
              <a:uFillTx/>
              <a:latin typeface="Algerian" pitchFamily="82" charset="0"/>
              <a:ea typeface="+mj-ea"/>
              <a:cs typeface="+mj-cs"/>
            </a:endParaRPr>
          </a:p>
        </p:txBody>
      </p:sp>
      <p:pic>
        <p:nvPicPr>
          <p:cNvPr id="1026" name="Picture 2" descr="C:\Users\mebyrd\AppData\Local\Microsoft\Windows\Temporary Internet Files\Content.IE5\EP32PEHX\MC900318484[1].wmf"/>
          <p:cNvPicPr>
            <a:picLocks noChangeAspect="1" noChangeArrowheads="1"/>
          </p:cNvPicPr>
          <p:nvPr/>
        </p:nvPicPr>
        <p:blipFill>
          <a:blip r:embed="rId3" cstate="print"/>
          <a:srcRect/>
          <a:stretch>
            <a:fillRect/>
          </a:stretch>
        </p:blipFill>
        <p:spPr bwMode="auto">
          <a:xfrm>
            <a:off x="1676400" y="4800600"/>
            <a:ext cx="1809598" cy="181234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chemeClr val="accent2">
                    <a:lumMod val="50000"/>
                  </a:schemeClr>
                </a:solidFill>
                <a:latin typeface="Algerian" pitchFamily="82" charset="0"/>
              </a:rPr>
              <a:t>Titusville, Pennsylvania</a:t>
            </a:r>
            <a:endParaRPr lang="en-US" dirty="0">
              <a:solidFill>
                <a:schemeClr val="accent2">
                  <a:lumMod val="50000"/>
                </a:schemeClr>
              </a:solidFill>
              <a:latin typeface="Algerian" pitchFamily="82" charset="0"/>
            </a:endParaRPr>
          </a:p>
        </p:txBody>
      </p:sp>
      <p:sp>
        <p:nvSpPr>
          <p:cNvPr id="7" name="Text Placeholder 6"/>
          <p:cNvSpPr>
            <a:spLocks noGrp="1"/>
          </p:cNvSpPr>
          <p:nvPr>
            <p:ph type="body" sz="half" idx="2"/>
          </p:nvPr>
        </p:nvSpPr>
        <p:spPr>
          <a:xfrm>
            <a:off x="838200" y="5410200"/>
            <a:ext cx="7467600" cy="1295400"/>
          </a:xfrm>
        </p:spPr>
        <p:txBody>
          <a:bodyPr>
            <a:normAutofit/>
          </a:bodyPr>
          <a:lstStyle/>
          <a:p>
            <a:r>
              <a:rPr lang="en-US" sz="2600" b="1" u="sng" dirty="0" smtClean="0">
                <a:latin typeface="Batang" pitchFamily="18" charset="-127"/>
                <a:ea typeface="Batang" pitchFamily="18" charset="-127"/>
              </a:rPr>
              <a:t>Oil</a:t>
            </a:r>
            <a:r>
              <a:rPr lang="en-US" dirty="0" smtClean="0">
                <a:latin typeface="Batang" pitchFamily="18" charset="-127"/>
                <a:ea typeface="Batang" pitchFamily="18" charset="-127"/>
              </a:rPr>
              <a:t> was discovered here in 1859 by Edwin Drake, who would go on to establish the first Oil Refineries in the United States.  Although we usually associate oil with the Gulf Coast today, you can still see the heritage of Pennsylvania oil drillers in brand names like Pennzoil and Quaker State. </a:t>
            </a:r>
            <a:endParaRPr lang="en-US" dirty="0">
              <a:latin typeface="Batang" pitchFamily="18" charset="-127"/>
              <a:ea typeface="Batang" pitchFamily="18" charset="-127"/>
            </a:endParaRPr>
          </a:p>
        </p:txBody>
      </p:sp>
      <p:pic>
        <p:nvPicPr>
          <p:cNvPr id="8" name="Picture Placeholder 7" descr="Titusville Oil.jpg"/>
          <p:cNvPicPr>
            <a:picLocks noGrp="1" noChangeAspect="1"/>
          </p:cNvPicPr>
          <p:nvPr>
            <p:ph type="pic" idx="1"/>
          </p:nvPr>
        </p:nvPicPr>
        <p:blipFill>
          <a:blip r:embed="rId2" cstate="print"/>
          <a:srcRect t="14963" b="14963"/>
          <a:stretch>
            <a:fillRect/>
          </a:stretch>
        </p:blipFill>
        <p:spPr>
          <a:xfrm>
            <a:off x="68308" y="66675"/>
            <a:ext cx="9075692" cy="4619095"/>
          </a:xfrm>
        </p:spPr>
      </p:pic>
      <p:sp>
        <p:nvSpPr>
          <p:cNvPr id="6" name="Title 1"/>
          <p:cNvSpPr txBox="1">
            <a:spLocks/>
          </p:cNvSpPr>
          <p:nvPr/>
        </p:nvSpPr>
        <p:spPr>
          <a:xfrm>
            <a:off x="228600" y="4953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3.</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ullman Dining Car.jpg"/>
          <p:cNvPicPr>
            <a:picLocks noGrp="1" noChangeAspect="1"/>
          </p:cNvPicPr>
          <p:nvPr>
            <p:ph sz="quarter" idx="1"/>
          </p:nvPr>
        </p:nvPicPr>
        <p:blipFill>
          <a:blip r:embed="rId2" cstate="print"/>
          <a:stretch>
            <a:fillRect/>
          </a:stretch>
        </p:blipFill>
        <p:spPr>
          <a:xfrm>
            <a:off x="4343400" y="1524000"/>
            <a:ext cx="4572000" cy="4876800"/>
          </a:xfrm>
        </p:spPr>
      </p:pic>
      <p:sp>
        <p:nvSpPr>
          <p:cNvPr id="2" name="Title 1"/>
          <p:cNvSpPr>
            <a:spLocks noGrp="1"/>
          </p:cNvSpPr>
          <p:nvPr>
            <p:ph type="title"/>
          </p:nvPr>
        </p:nvSpPr>
        <p:spPr/>
        <p:txBody>
          <a:bodyPr>
            <a:noAutofit/>
          </a:bodyPr>
          <a:lstStyle/>
          <a:p>
            <a:r>
              <a:rPr lang="en-US" sz="3600" dirty="0" smtClean="0">
                <a:solidFill>
                  <a:schemeClr val="accent2">
                    <a:lumMod val="50000"/>
                  </a:schemeClr>
                </a:solidFill>
                <a:latin typeface="Algerian" pitchFamily="82" charset="0"/>
              </a:rPr>
              <a:t>The Pullman Sleeping Cars and Pullman Dining Cars</a:t>
            </a:r>
            <a:endParaRPr lang="en-US" sz="3600" dirty="0">
              <a:solidFill>
                <a:schemeClr val="accent2">
                  <a:lumMod val="50000"/>
                </a:schemeClr>
              </a:solidFill>
              <a:latin typeface="Algerian" pitchFamily="82" charset="0"/>
            </a:endParaRPr>
          </a:p>
        </p:txBody>
      </p:sp>
      <p:sp>
        <p:nvSpPr>
          <p:cNvPr id="3" name="Text Placeholder 2"/>
          <p:cNvSpPr>
            <a:spLocks noGrp="1"/>
          </p:cNvSpPr>
          <p:nvPr>
            <p:ph type="body" idx="2"/>
          </p:nvPr>
        </p:nvSpPr>
        <p:spPr>
          <a:xfrm>
            <a:off x="228600" y="1600200"/>
            <a:ext cx="4191000" cy="4800600"/>
          </a:xfrm>
        </p:spPr>
        <p:txBody>
          <a:bodyPr>
            <a:noAutofit/>
          </a:bodyPr>
          <a:lstStyle/>
          <a:p>
            <a:r>
              <a:rPr lang="en-US" sz="2400" b="1" dirty="0" smtClean="0"/>
              <a:t>Railroads improved service by laying thousands of miles of new track, and installing high quality sleeping cars and dining cars </a:t>
            </a:r>
            <a:r>
              <a:rPr lang="en-US" sz="2400" dirty="0" smtClean="0"/>
              <a:t>were installed in most passenger trains by the late 19</a:t>
            </a:r>
            <a:r>
              <a:rPr lang="en-US" sz="2400" baseline="30000" dirty="0" smtClean="0"/>
              <a:t>th</a:t>
            </a:r>
            <a:r>
              <a:rPr lang="en-US" sz="2400" dirty="0" smtClean="0"/>
              <a:t> Century, allowing men and women to travel luxuriously.   Many railroad companies charged very high prices for these services – but wealthy passengers were happy to pay for the chance to watch the countryside roll by in comfort. </a:t>
            </a:r>
            <a:endParaRPr lang="en-US" sz="2400" dirty="0"/>
          </a:p>
        </p:txBody>
      </p:sp>
      <p:sp>
        <p:nvSpPr>
          <p:cNvPr id="5" name="Title 1"/>
          <p:cNvSpPr txBox="1">
            <a:spLocks/>
          </p:cNvSpPr>
          <p:nvPr/>
        </p:nvSpPr>
        <p:spPr>
          <a:xfrm>
            <a:off x="304800" y="381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4.</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4114800"/>
            <a:ext cx="7315200" cy="522288"/>
          </a:xfrm>
        </p:spPr>
        <p:txBody>
          <a:bodyPr/>
          <a:lstStyle/>
          <a:p>
            <a:r>
              <a:rPr lang="en-US" sz="2400" dirty="0" smtClean="0">
                <a:solidFill>
                  <a:schemeClr val="accent2">
                    <a:lumMod val="50000"/>
                  </a:schemeClr>
                </a:solidFill>
                <a:latin typeface="Algerian" pitchFamily="82" charset="0"/>
              </a:rPr>
              <a:t>Railroad Pools, Monopolies, and Trusts</a:t>
            </a:r>
            <a:endParaRPr lang="en-US" sz="2400" dirty="0">
              <a:solidFill>
                <a:schemeClr val="accent2">
                  <a:lumMod val="50000"/>
                </a:schemeClr>
              </a:solidFill>
              <a:latin typeface="Algerian" pitchFamily="82" charset="0"/>
            </a:endParaRPr>
          </a:p>
        </p:txBody>
      </p:sp>
      <p:sp>
        <p:nvSpPr>
          <p:cNvPr id="6" name="Text Placeholder 5"/>
          <p:cNvSpPr>
            <a:spLocks noGrp="1"/>
          </p:cNvSpPr>
          <p:nvPr>
            <p:ph type="body" sz="half" idx="2"/>
          </p:nvPr>
        </p:nvSpPr>
        <p:spPr>
          <a:xfrm>
            <a:off x="685800" y="4953000"/>
            <a:ext cx="8153400" cy="1676400"/>
          </a:xfrm>
        </p:spPr>
        <p:txBody>
          <a:bodyPr>
            <a:noAutofit/>
          </a:bodyPr>
          <a:lstStyle/>
          <a:p>
            <a:r>
              <a:rPr lang="en-US" sz="2000" dirty="0" smtClean="0">
                <a:latin typeface="Cambria" pitchFamily="18" charset="0"/>
                <a:ea typeface="Batang" pitchFamily="18" charset="-127"/>
                <a:cs typeface="Courier New" pitchFamily="49" charset="0"/>
              </a:rPr>
              <a:t>Railroads found ways to limit competition and keep prices high which controlled the entire market in their region by consolidating  lines, buying up smaller lines or forcing them out of business- they formed monopolies -  or secret arrangements between railroad companies to fix prices at a high rate - called pools - hurt consumers, especially small farmers.</a:t>
            </a:r>
            <a:endParaRPr lang="en-US" sz="2000" dirty="0">
              <a:latin typeface="Cambria" pitchFamily="18" charset="0"/>
              <a:ea typeface="Batang" pitchFamily="18" charset="-127"/>
              <a:cs typeface="Courier New" pitchFamily="49" charset="0"/>
            </a:endParaRPr>
          </a:p>
        </p:txBody>
      </p:sp>
      <p:pic>
        <p:nvPicPr>
          <p:cNvPr id="7" name="Picture Placeholder 6" descr="Monopolies.jpg"/>
          <p:cNvPicPr>
            <a:picLocks noGrp="1" noChangeAspect="1"/>
          </p:cNvPicPr>
          <p:nvPr>
            <p:ph type="pic" idx="1"/>
          </p:nvPr>
        </p:nvPicPr>
        <p:blipFill>
          <a:blip r:embed="rId2" cstate="print"/>
          <a:srcRect t="11367" b="11367"/>
          <a:stretch>
            <a:fillRect/>
          </a:stretch>
        </p:blipFill>
        <p:spPr>
          <a:xfrm>
            <a:off x="762000" y="189818"/>
            <a:ext cx="7620000" cy="3878218"/>
          </a:xfrm>
        </p:spPr>
      </p:pic>
      <p:sp>
        <p:nvSpPr>
          <p:cNvPr id="5" name="Title 1"/>
          <p:cNvSpPr txBox="1">
            <a:spLocks/>
          </p:cNvSpPr>
          <p:nvPr/>
        </p:nvSpPr>
        <p:spPr>
          <a:xfrm>
            <a:off x="0" y="4953000"/>
            <a:ext cx="685800" cy="533400"/>
          </a:xfrm>
          <a:prstGeom prst="rect">
            <a:avLst/>
          </a:prstGeom>
        </p:spPr>
        <p:txBody>
          <a:bodyPr bIns="91440"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5.</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381000"/>
            <a:ext cx="7162800" cy="1143000"/>
          </a:xfrm>
        </p:spPr>
        <p:txBody>
          <a:bodyPr/>
          <a:lstStyle/>
          <a:p>
            <a:pPr algn="ctr"/>
            <a:r>
              <a:rPr lang="en-US" sz="6000" dirty="0" smtClean="0">
                <a:solidFill>
                  <a:schemeClr val="accent2">
                    <a:lumMod val="50000"/>
                  </a:schemeClr>
                </a:solidFill>
                <a:latin typeface="Algerian" pitchFamily="82" charset="0"/>
              </a:rPr>
              <a:t>patent</a:t>
            </a:r>
            <a:endParaRPr lang="en-US" sz="6000" dirty="0">
              <a:solidFill>
                <a:schemeClr val="accent2">
                  <a:lumMod val="50000"/>
                </a:schemeClr>
              </a:solidFill>
              <a:latin typeface="Algerian" pitchFamily="82" charset="0"/>
            </a:endParaRPr>
          </a:p>
        </p:txBody>
      </p:sp>
      <p:sp>
        <p:nvSpPr>
          <p:cNvPr id="7" name="Text Placeholder 6"/>
          <p:cNvSpPr>
            <a:spLocks noGrp="1"/>
          </p:cNvSpPr>
          <p:nvPr>
            <p:ph type="body" idx="2"/>
          </p:nvPr>
        </p:nvSpPr>
        <p:spPr>
          <a:xfrm>
            <a:off x="304800" y="1600200"/>
            <a:ext cx="3657600" cy="4495800"/>
          </a:xfrm>
        </p:spPr>
        <p:txBody>
          <a:bodyPr>
            <a:noAutofit/>
          </a:bodyPr>
          <a:lstStyle/>
          <a:p>
            <a:r>
              <a:rPr lang="en-US" sz="2400" dirty="0" smtClean="0"/>
              <a:t>A patent </a:t>
            </a:r>
            <a:r>
              <a:rPr lang="en-US" sz="2400" b="1" dirty="0" smtClean="0"/>
              <a:t>is a document issued by the government which gives an </a:t>
            </a:r>
            <a:r>
              <a:rPr lang="en-US" sz="2400" b="1" u="sng" dirty="0" smtClean="0">
                <a:solidFill>
                  <a:schemeClr val="accent2">
                    <a:lumMod val="75000"/>
                  </a:schemeClr>
                </a:solidFill>
              </a:rPr>
              <a:t>inventor</a:t>
            </a:r>
            <a:r>
              <a:rPr lang="en-US" sz="2400" b="1" dirty="0" smtClean="0"/>
              <a:t> the sole right to make and sell his or her invention.</a:t>
            </a:r>
            <a:r>
              <a:rPr lang="en-US" sz="2400" dirty="0" smtClean="0"/>
              <a:t>  Patents allow inventors to become quite wealthy in some instances –Edison, Bell, or Bill Gates!  But often, rival inventors get into heated disputes over who deserves credit for the invention!</a:t>
            </a:r>
            <a:endParaRPr lang="en-US" sz="2400" dirty="0"/>
          </a:p>
        </p:txBody>
      </p:sp>
      <p:pic>
        <p:nvPicPr>
          <p:cNvPr id="8" name="Content Placeholder 7" descr="iPhone Patent.jpg"/>
          <p:cNvPicPr>
            <a:picLocks noGrp="1" noChangeAspect="1"/>
          </p:cNvPicPr>
          <p:nvPr>
            <p:ph sz="quarter" idx="1"/>
          </p:nvPr>
        </p:nvPicPr>
        <p:blipFill>
          <a:blip r:embed="rId2" cstate="print"/>
          <a:stretch>
            <a:fillRect/>
          </a:stretch>
        </p:blipFill>
        <p:spPr>
          <a:xfrm rot="20820119">
            <a:off x="4343400" y="2057400"/>
            <a:ext cx="4181475" cy="3181350"/>
          </a:xfrm>
        </p:spPr>
      </p:pic>
      <p:sp>
        <p:nvSpPr>
          <p:cNvPr id="6" name="Title 1"/>
          <p:cNvSpPr txBox="1">
            <a:spLocks/>
          </p:cNvSpPr>
          <p:nvPr/>
        </p:nvSpPr>
        <p:spPr>
          <a:xfrm>
            <a:off x="533400" y="381000"/>
            <a:ext cx="1066800" cy="990600"/>
          </a:xfrm>
          <a:prstGeom prst="rect">
            <a:avLst/>
          </a:prstGeom>
        </p:spPr>
        <p:txBody>
          <a:bodyPr bIns="91440"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6.</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chemeClr val="accent2">
                    <a:lumMod val="50000"/>
                  </a:schemeClr>
                </a:solidFill>
                <a:latin typeface="Algerian" pitchFamily="82" charset="0"/>
              </a:rPr>
              <a:t>Inventors</a:t>
            </a:r>
            <a:endParaRPr lang="en-US" dirty="0">
              <a:solidFill>
                <a:schemeClr val="accent2">
                  <a:lumMod val="50000"/>
                </a:schemeClr>
              </a:solidFill>
              <a:latin typeface="Algerian" pitchFamily="82" charset="0"/>
            </a:endParaRPr>
          </a:p>
        </p:txBody>
      </p:sp>
      <p:sp>
        <p:nvSpPr>
          <p:cNvPr id="7" name="Text Placeholder 6"/>
          <p:cNvSpPr>
            <a:spLocks noGrp="1"/>
          </p:cNvSpPr>
          <p:nvPr>
            <p:ph type="body" sz="half" idx="2"/>
          </p:nvPr>
        </p:nvSpPr>
        <p:spPr>
          <a:xfrm>
            <a:off x="914400" y="5445824"/>
            <a:ext cx="7315200" cy="1107375"/>
          </a:xfrm>
        </p:spPr>
        <p:txBody>
          <a:bodyPr>
            <a:noAutofit/>
          </a:bodyPr>
          <a:lstStyle/>
          <a:p>
            <a:r>
              <a:rPr lang="en-US" sz="2000" dirty="0" smtClean="0"/>
              <a:t>Inventors are awarded patents so that they can benefit from their own innovations – otherwise, wealthy manufacturers could take apart the item and make their own versions very quickly – taking money from the inventors!</a:t>
            </a:r>
            <a:endParaRPr lang="en-US" sz="2000" dirty="0"/>
          </a:p>
        </p:txBody>
      </p:sp>
      <p:pic>
        <p:nvPicPr>
          <p:cNvPr id="8" name="Picture Placeholder 7" descr="Edison in Workshop.jpg"/>
          <p:cNvPicPr>
            <a:picLocks noGrp="1" noChangeAspect="1"/>
          </p:cNvPicPr>
          <p:nvPr>
            <p:ph type="pic" idx="1"/>
          </p:nvPr>
        </p:nvPicPr>
        <p:blipFill>
          <a:blip r:embed="rId2" cstate="print"/>
          <a:srcRect t="20938" b="20938"/>
          <a:stretch>
            <a:fillRect/>
          </a:stretch>
        </p:blipFill>
        <p:spPr/>
      </p:pic>
      <p:sp>
        <p:nvSpPr>
          <p:cNvPr id="6" name="Title 1"/>
          <p:cNvSpPr txBox="1">
            <a:spLocks/>
          </p:cNvSpPr>
          <p:nvPr/>
        </p:nvSpPr>
        <p:spPr>
          <a:xfrm>
            <a:off x="228600" y="4876800"/>
            <a:ext cx="685800" cy="533400"/>
          </a:xfrm>
          <a:prstGeom prst="rect">
            <a:avLst/>
          </a:prstGeom>
        </p:spPr>
        <p:txBody>
          <a:bodyPr bIns="91440" anchor="b" anchorCtr="0">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2">
                    <a:lumMod val="50000"/>
                  </a:schemeClr>
                </a:solidFill>
                <a:effectLst/>
                <a:uLnTx/>
                <a:uFillTx/>
                <a:latin typeface="Algerian" pitchFamily="82" charset="0"/>
                <a:ea typeface="+mj-ea"/>
                <a:cs typeface="+mj-cs"/>
              </a:rPr>
              <a:t>6b.</a:t>
            </a:r>
            <a:endParaRPr kumimoji="0" lang="en-US" sz="4000" b="0" i="0" u="none" strike="noStrike" kern="1200" cap="none" spc="0" normalizeH="0" baseline="0" noProof="0" dirty="0">
              <a:ln>
                <a:noFill/>
              </a:ln>
              <a:solidFill>
                <a:schemeClr val="accent2">
                  <a:lumMod val="50000"/>
                </a:schemeClr>
              </a:solidFill>
              <a:effectLst/>
              <a:uLnTx/>
              <a:uFillTx/>
              <a:latin typeface="Algerian" pitchFamily="82" charset="0"/>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1214</TotalTime>
  <Words>766</Words>
  <Application>Microsoft Office PowerPoint</Application>
  <PresentationFormat>On-screen Show (4:3)</PresentationFormat>
  <Paragraphs>82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Equity</vt:lpstr>
      <vt:lpstr>A New Industrial Revolution</vt:lpstr>
      <vt:lpstr>Coal, Lead, Iron, Copper, and timber (Lumber)</vt:lpstr>
      <vt:lpstr>The Bessemer Process</vt:lpstr>
      <vt:lpstr>Pittsburgh: The Steel City</vt:lpstr>
      <vt:lpstr>Titusville, Pennsylvania</vt:lpstr>
      <vt:lpstr>The Pullman Sleeping Cars and Pullman Dining Cars</vt:lpstr>
      <vt:lpstr>Railroad Pools, Monopolies, and Trusts</vt:lpstr>
      <vt:lpstr>patent</vt:lpstr>
      <vt:lpstr>Inventors</vt:lpstr>
      <vt:lpstr>Thomas Alva Edison   The Wizard of Menlo Park</vt:lpstr>
      <vt:lpstr>Thomas Alva Edison  The Wizard of Menlo Park</vt:lpstr>
      <vt:lpstr>The TransAtlantic Telegraph Cable</vt:lpstr>
      <vt:lpstr>Alexander Graham Bell</vt:lpstr>
      <vt:lpstr>American Telephone and Telegraph Company (AT&amp;T)</vt:lpstr>
      <vt:lpstr>HENRY FORD’S ASSEMBLY LINE</vt:lpstr>
      <vt:lpstr> Part TWo Inventors and inventions</vt:lpstr>
      <vt:lpstr>The Duryea Brothers</vt:lpstr>
      <vt:lpstr>The Wright Brothers</vt:lpstr>
      <vt:lpstr>Henry Ford</vt:lpstr>
      <vt:lpstr>Elijah Otis</vt:lpstr>
      <vt:lpstr>Granville Woods</vt:lpstr>
      <vt:lpstr>George Eastman</vt:lpstr>
      <vt:lpstr>Christopher Sholes</vt:lpstr>
      <vt:lpstr>Jan Matzeliger</vt:lpstr>
      <vt:lpstr>Cyrus Field</vt:lpstr>
      <vt:lpstr>Alexander Graham Bell</vt:lpstr>
      <vt:lpstr>Thomas Alva Edison</vt:lpstr>
      <vt:lpstr>Samuel F.B. Morse</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Industrial Revolution</dc:title>
  <dc:creator>Adam Patrick Henry</dc:creator>
  <cp:lastModifiedBy>Vickie J. Dean</cp:lastModifiedBy>
  <cp:revision>135</cp:revision>
  <dcterms:created xsi:type="dcterms:W3CDTF">2010-10-07T21:20:37Z</dcterms:created>
  <dcterms:modified xsi:type="dcterms:W3CDTF">2013-09-27T11:53:14Z</dcterms:modified>
</cp:coreProperties>
</file>